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1" r:id="rId1"/>
  </p:sldMasterIdLst>
  <p:notesMasterIdLst>
    <p:notesMasterId r:id="rId49"/>
  </p:notesMasterIdLst>
  <p:handoutMasterIdLst>
    <p:handoutMasterId r:id="rId50"/>
  </p:handoutMasterIdLst>
  <p:sldIdLst>
    <p:sldId id="258" r:id="rId2"/>
    <p:sldId id="289" r:id="rId3"/>
    <p:sldId id="290" r:id="rId4"/>
    <p:sldId id="291" r:id="rId5"/>
    <p:sldId id="293" r:id="rId6"/>
    <p:sldId id="294" r:id="rId7"/>
    <p:sldId id="295" r:id="rId8"/>
    <p:sldId id="296" r:id="rId9"/>
    <p:sldId id="297" r:id="rId10"/>
    <p:sldId id="357" r:id="rId11"/>
    <p:sldId id="358" r:id="rId12"/>
    <p:sldId id="336" r:id="rId13"/>
    <p:sldId id="300" r:id="rId14"/>
    <p:sldId id="337" r:id="rId15"/>
    <p:sldId id="338" r:id="rId16"/>
    <p:sldId id="339" r:id="rId17"/>
    <p:sldId id="340" r:id="rId18"/>
    <p:sldId id="341" r:id="rId19"/>
    <p:sldId id="299" r:id="rId20"/>
    <p:sldId id="301" r:id="rId21"/>
    <p:sldId id="344" r:id="rId22"/>
    <p:sldId id="359" r:id="rId23"/>
    <p:sldId id="360" r:id="rId24"/>
    <p:sldId id="317" r:id="rId25"/>
    <p:sldId id="318" r:id="rId26"/>
    <p:sldId id="361" r:id="rId27"/>
    <p:sldId id="362" r:id="rId28"/>
    <p:sldId id="363" r:id="rId29"/>
    <p:sldId id="364" r:id="rId30"/>
    <p:sldId id="365" r:id="rId31"/>
    <p:sldId id="320" r:id="rId32"/>
    <p:sldId id="345" r:id="rId33"/>
    <p:sldId id="346" r:id="rId34"/>
    <p:sldId id="366" r:id="rId35"/>
    <p:sldId id="321" r:id="rId36"/>
    <p:sldId id="367" r:id="rId37"/>
    <p:sldId id="368" r:id="rId38"/>
    <p:sldId id="348" r:id="rId39"/>
    <p:sldId id="369" r:id="rId40"/>
    <p:sldId id="370" r:id="rId41"/>
    <p:sldId id="349" r:id="rId42"/>
    <p:sldId id="371" r:id="rId43"/>
    <p:sldId id="372" r:id="rId44"/>
    <p:sldId id="373" r:id="rId45"/>
    <p:sldId id="374" r:id="rId46"/>
    <p:sldId id="352" r:id="rId47"/>
    <p:sldId id="375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5C1E"/>
    <a:srgbClr val="20409A"/>
    <a:srgbClr val="60C452"/>
    <a:srgbClr val="CC0099"/>
    <a:srgbClr val="CC3399"/>
    <a:srgbClr val="FFFF00"/>
    <a:srgbClr val="CC0000"/>
    <a:srgbClr val="FFFFFF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757" autoAdjust="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58C7F-1250-44D3-80F6-C06A7C11C426}" type="datetimeFigureOut">
              <a:rPr lang="en-US"/>
              <a:pPr>
                <a:defRPr/>
              </a:pPr>
              <a:t>4/25/2013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26C12F-0B06-421A-A453-9B59D13AD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66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DC3577-1384-41B9-86F2-A64D7F984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3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6090A-E6B6-4AF6-9B7D-89CB5BAA3CD3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chemeClr val="accent6"/>
                </a:solidFill>
                <a:latin typeface="Franklin Gothic Medium" pitchFamily="34" charset="0"/>
              </a:rPr>
              <a:t>Microsoft  Access  2013</a:t>
            </a:r>
            <a:endParaRPr lang="en-US" sz="6000" dirty="0">
              <a:solidFill>
                <a:schemeClr val="accent6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6576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®</a:t>
            </a:r>
          </a:p>
        </p:txBody>
      </p:sp>
      <p:sp>
        <p:nvSpPr>
          <p:cNvPr id="7" name="TextBox 14"/>
          <p:cNvSpPr txBox="1"/>
          <p:nvPr userDrawn="1"/>
        </p:nvSpPr>
        <p:spPr>
          <a:xfrm>
            <a:off x="6199187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t="8922" b="10781"/>
          <a:stretch>
            <a:fillRect/>
          </a:stretch>
        </p:blipFill>
        <p:spPr bwMode="auto">
          <a:xfrm>
            <a:off x="0" y="28194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Tutorial 3</a:t>
            </a:r>
            <a:br>
              <a:rPr lang="en-US" sz="4000" dirty="0" smtClean="0"/>
            </a:br>
            <a:r>
              <a:rPr lang="en-US" sz="4000" dirty="0" smtClean="0"/>
              <a:t>Maintaining and </a:t>
            </a:r>
            <a:br>
              <a:rPr lang="en-US" sz="4000" dirty="0" smtClean="0"/>
            </a:br>
            <a:r>
              <a:rPr lang="en-US" sz="4000" dirty="0" smtClean="0"/>
              <a:t>Querying a Database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Updating a Database </a:t>
            </a:r>
            <a:r>
              <a:rPr lang="en-US" sz="1050" dirty="0"/>
              <a:t>(Cont.)</a:t>
            </a:r>
            <a:endParaRPr lang="en-US" sz="3600" dirty="0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Finding Data in a Table</a:t>
            </a:r>
          </a:p>
          <a:p>
            <a:pPr lvl="1"/>
            <a:r>
              <a:rPr lang="en-US" sz="2400" dirty="0"/>
              <a:t>Access provides options you can use to locate specific field values in a </a:t>
            </a:r>
            <a:r>
              <a:rPr lang="en-US" sz="2400" dirty="0" smtClean="0"/>
              <a:t>table</a:t>
            </a:r>
            <a:endParaRPr lang="en-US" sz="2400" dirty="0"/>
          </a:p>
          <a:p>
            <a:pPr lvl="2"/>
            <a:r>
              <a:rPr lang="en-US" sz="2000" dirty="0" smtClean="0"/>
              <a:t> The </a:t>
            </a:r>
            <a:r>
              <a:rPr lang="en-US" sz="2400" b="1" dirty="0" smtClean="0"/>
              <a:t>Find command </a:t>
            </a:r>
            <a:r>
              <a:rPr lang="en-US" sz="2400" dirty="0" smtClean="0"/>
              <a:t>searches </a:t>
            </a:r>
            <a:r>
              <a:rPr lang="en-US" sz="2400" dirty="0"/>
              <a:t>a table or query datasheet, or a form, to </a:t>
            </a:r>
            <a:r>
              <a:rPr lang="en-US" sz="2400" dirty="0" smtClean="0"/>
              <a:t>locate a specific field </a:t>
            </a:r>
            <a:r>
              <a:rPr lang="en-US" sz="2400" dirty="0"/>
              <a:t>value or part of a field value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" y="4085075"/>
            <a:ext cx="8305801" cy="173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5841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Updating a Database </a:t>
            </a:r>
            <a:r>
              <a:rPr lang="en-US" sz="1050" dirty="0"/>
              <a:t>(Cont.)</a:t>
            </a:r>
            <a:endParaRPr lang="en-US" sz="3600" dirty="0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Deleting Records</a:t>
            </a:r>
          </a:p>
          <a:p>
            <a:pPr lvl="1"/>
            <a:r>
              <a:rPr lang="en-US" sz="2400" dirty="0"/>
              <a:t>To delete a record, you need to select the record in Datasheet view, and then delete </a:t>
            </a:r>
            <a:r>
              <a:rPr lang="en-US" sz="2400" dirty="0" smtClean="0"/>
              <a:t>it using </a:t>
            </a:r>
            <a:r>
              <a:rPr lang="en-US" sz="2400" dirty="0"/>
              <a:t>the Delete button in the Records group on the HOME tab or the Delete Record option on the shortcut menu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3489608"/>
            <a:ext cx="7848600" cy="258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50720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to Queries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Access provides powerful query capabilities that allow you to do the following:</a:t>
            </a:r>
          </a:p>
          <a:p>
            <a:pPr lvl="1"/>
            <a:r>
              <a:rPr lang="en-US" sz="2000" dirty="0" smtClean="0"/>
              <a:t>Display </a:t>
            </a:r>
            <a:r>
              <a:rPr lang="en-US" sz="2000" dirty="0"/>
              <a:t>selected fields and records from a table</a:t>
            </a:r>
          </a:p>
          <a:p>
            <a:pPr lvl="1"/>
            <a:r>
              <a:rPr lang="en-US" sz="2000" dirty="0" smtClean="0"/>
              <a:t>Sort </a:t>
            </a:r>
            <a:r>
              <a:rPr lang="en-US" sz="2000" dirty="0"/>
              <a:t>records</a:t>
            </a:r>
          </a:p>
          <a:p>
            <a:pPr lvl="1"/>
            <a:r>
              <a:rPr lang="en-US" sz="2000" dirty="0" smtClean="0"/>
              <a:t>Perform </a:t>
            </a:r>
            <a:r>
              <a:rPr lang="en-US" sz="2000" dirty="0"/>
              <a:t>calculations</a:t>
            </a:r>
          </a:p>
          <a:p>
            <a:pPr lvl="1"/>
            <a:r>
              <a:rPr lang="en-US" sz="2000" dirty="0" smtClean="0"/>
              <a:t>Generate </a:t>
            </a:r>
            <a:r>
              <a:rPr lang="en-US" sz="2000" dirty="0"/>
              <a:t>data for forms, reports, and other queries</a:t>
            </a:r>
          </a:p>
          <a:p>
            <a:pPr lvl="1"/>
            <a:r>
              <a:rPr lang="en-US" sz="2000" dirty="0" smtClean="0"/>
              <a:t>Update </a:t>
            </a:r>
            <a:r>
              <a:rPr lang="en-US" sz="2000" dirty="0"/>
              <a:t>data in the tables in a database</a:t>
            </a:r>
          </a:p>
          <a:p>
            <a:pPr lvl="1"/>
            <a:r>
              <a:rPr lang="en-US" sz="2000" dirty="0" smtClean="0"/>
              <a:t>Find </a:t>
            </a:r>
            <a:r>
              <a:rPr lang="en-US" sz="2000" dirty="0"/>
              <a:t>and display data from two or more </a:t>
            </a:r>
            <a:r>
              <a:rPr lang="en-US" sz="2000" dirty="0" smtClean="0"/>
              <a:t>tables</a:t>
            </a:r>
            <a:endParaRPr lang="en-US" sz="2000" dirty="0"/>
          </a:p>
          <a:p>
            <a:r>
              <a:rPr lang="en-US" sz="2800" dirty="0"/>
              <a:t>The answer to a select query is returned in the form of a </a:t>
            </a:r>
            <a:r>
              <a:rPr lang="en-US" sz="2800" dirty="0" smtClean="0"/>
              <a:t>datasheet</a:t>
            </a:r>
          </a:p>
          <a:p>
            <a:pPr lvl="1"/>
            <a:r>
              <a:rPr lang="en-US" sz="2000" dirty="0"/>
              <a:t>The result of a query is also referred to as a recordset because the query produces a set of records that answers your question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0163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Introduction to </a:t>
            </a:r>
            <a:r>
              <a:rPr lang="en-US" dirty="0" smtClean="0"/>
              <a:t>Queries </a:t>
            </a:r>
            <a:r>
              <a:rPr lang="en-US" sz="1200" dirty="0" smtClean="0"/>
              <a:t>(Cont.)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021" y="1219200"/>
            <a:ext cx="6731552" cy="23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19199" y="3657600"/>
            <a:ext cx="742052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27084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Creating and Running a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1630356"/>
            <a:ext cx="7710488" cy="423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93068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Creating and Running a </a:t>
            </a:r>
            <a:r>
              <a:rPr lang="en-US" dirty="0" smtClean="0"/>
              <a:t>Query </a:t>
            </a:r>
            <a:r>
              <a:rPr lang="en-US" sz="1200" dirty="0" smtClean="0"/>
              <a:t>(Cont.)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795580"/>
            <a:ext cx="8397239" cy="24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50576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Updating Data Using a Query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0" y="1443841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+mn-lt"/>
                <a:cs typeface="+mn-cs"/>
              </a:rPr>
              <a:t>A query datasheet is temporary and its contents are based on the criteria in the </a:t>
            </a:r>
            <a:r>
              <a:rPr lang="en-US" sz="2800" dirty="0" smtClean="0">
                <a:latin typeface="+mn-lt"/>
                <a:cs typeface="+mn-cs"/>
              </a:rPr>
              <a:t>query design grid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+mn-lt"/>
                <a:cs typeface="+mn-cs"/>
              </a:rPr>
              <a:t>You </a:t>
            </a:r>
            <a:r>
              <a:rPr lang="en-US" sz="2800" dirty="0">
                <a:latin typeface="+mn-lt"/>
                <a:cs typeface="+mn-cs"/>
              </a:rPr>
              <a:t>can still update the data in a table using a query </a:t>
            </a:r>
            <a:r>
              <a:rPr lang="en-US" sz="2800" dirty="0" smtClean="0">
                <a:latin typeface="+mn-lt"/>
                <a:cs typeface="+mn-cs"/>
              </a:rPr>
              <a:t>datasheet</a:t>
            </a:r>
            <a:endParaRPr lang="en-US" sz="2800" dirty="0">
              <a:latin typeface="+mn-lt"/>
              <a:cs typeface="+mn-c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+mn-lt"/>
                <a:cs typeface="+mn-cs"/>
              </a:rPr>
              <a:t>Instead </a:t>
            </a:r>
            <a:r>
              <a:rPr lang="en-US" sz="2800" dirty="0">
                <a:latin typeface="+mn-lt"/>
                <a:cs typeface="+mn-cs"/>
              </a:rPr>
              <a:t>of making the changes in the table datasheet, you can make them in </a:t>
            </a:r>
            <a:r>
              <a:rPr lang="en-US" sz="2800" dirty="0" smtClean="0">
                <a:latin typeface="+mn-lt"/>
                <a:cs typeface="+mn-cs"/>
              </a:rPr>
              <a:t>the PatientEmail </a:t>
            </a:r>
            <a:r>
              <a:rPr lang="en-US" sz="2800" dirty="0">
                <a:latin typeface="+mn-lt"/>
                <a:cs typeface="+mn-cs"/>
              </a:rPr>
              <a:t>query datasheet because the query is based on the Patient </a:t>
            </a:r>
            <a:r>
              <a:rPr lang="en-US" sz="2800" dirty="0" smtClean="0">
                <a:latin typeface="+mn-lt"/>
                <a:cs typeface="+mn-cs"/>
              </a:rPr>
              <a:t>table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+mn-lt"/>
                <a:cs typeface="+mn-cs"/>
              </a:rPr>
              <a:t>The underlying </a:t>
            </a:r>
            <a:r>
              <a:rPr lang="en-US" sz="2800" dirty="0">
                <a:latin typeface="+mn-lt"/>
                <a:cs typeface="+mn-cs"/>
              </a:rPr>
              <a:t>Patient table will be updated with the changes you make</a:t>
            </a:r>
          </a:p>
        </p:txBody>
      </p:sp>
    </p:spTree>
    <p:extLst>
      <p:ext uri="{BB962C8B-B14F-4D97-AF65-F5344CB8AC3E}">
        <p14:creationId xmlns:p14="http://schemas.microsoft.com/office/powerpoint/2010/main" xmlns="" val="28937250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62087" y="2133600"/>
            <a:ext cx="5860035" cy="347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Creating a Multitable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443841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A multitable </a:t>
            </a:r>
            <a:r>
              <a:rPr lang="en-US" sz="2800" dirty="0" smtClean="0">
                <a:latin typeface="+mn-lt"/>
              </a:rPr>
              <a:t>query </a:t>
            </a:r>
            <a:r>
              <a:rPr lang="en-US" sz="2800" dirty="0">
                <a:latin typeface="+mn-lt"/>
              </a:rPr>
              <a:t>is a </a:t>
            </a:r>
            <a:r>
              <a:rPr lang="en-US" sz="2800" dirty="0" smtClean="0">
                <a:latin typeface="+mn-lt"/>
              </a:rPr>
              <a:t>query based on more </a:t>
            </a:r>
            <a:r>
              <a:rPr lang="en-US" sz="2800" dirty="0">
                <a:latin typeface="+mn-lt"/>
              </a:rPr>
              <a:t>than 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one table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If </a:t>
            </a:r>
            <a:r>
              <a:rPr lang="en-US" sz="2800" dirty="0">
                <a:latin typeface="+mn-lt"/>
              </a:rPr>
              <a:t>you want </a:t>
            </a:r>
            <a:r>
              <a:rPr lang="en-US" sz="2800" dirty="0" smtClean="0">
                <a:latin typeface="+mn-lt"/>
              </a:rPr>
              <a:t>to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create a query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that </a:t>
            </a:r>
            <a:r>
              <a:rPr lang="en-US" sz="2800" dirty="0">
                <a:latin typeface="+mn-lt"/>
              </a:rPr>
              <a:t>retrieves 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data </a:t>
            </a:r>
            <a:r>
              <a:rPr lang="en-US" sz="2800" dirty="0">
                <a:latin typeface="+mn-lt"/>
              </a:rPr>
              <a:t>from multiple 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tables</a:t>
            </a:r>
            <a:r>
              <a:rPr lang="en-US" sz="2800" dirty="0">
                <a:latin typeface="+mn-lt"/>
              </a:rPr>
              <a:t>, the tables 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must </a:t>
            </a:r>
            <a:r>
              <a:rPr lang="en-US" sz="2800" dirty="0">
                <a:latin typeface="+mn-lt"/>
              </a:rPr>
              <a:t>have a 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common </a:t>
            </a:r>
            <a:r>
              <a:rPr lang="en-US" sz="2800" dirty="0">
                <a:latin typeface="+mn-lt"/>
              </a:rPr>
              <a:t>field</a:t>
            </a:r>
            <a:endParaRPr lang="en-US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9080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906963"/>
          </a:xfrm>
        </p:spPr>
        <p:txBody>
          <a:bodyPr/>
          <a:lstStyle/>
          <a:p>
            <a:r>
              <a:rPr lang="en-US" sz="2400" b="1" dirty="0"/>
              <a:t>Sorting </a:t>
            </a:r>
            <a:r>
              <a:rPr lang="en-US" sz="2400" dirty="0"/>
              <a:t>is the process of rearranging records in a specified order or </a:t>
            </a:r>
            <a:r>
              <a:rPr lang="en-US" sz="2400" dirty="0" smtClean="0"/>
              <a:t>sequence</a:t>
            </a:r>
          </a:p>
          <a:p>
            <a:pPr lvl="1"/>
            <a:r>
              <a:rPr lang="en-US" sz="2000" dirty="0"/>
              <a:t>Sometimes you might need to sort data before displaying or printing it to meet a specific </a:t>
            </a:r>
            <a:r>
              <a:rPr lang="en-US" sz="2000" dirty="0" smtClean="0"/>
              <a:t>request</a:t>
            </a:r>
            <a:endParaRPr lang="en-US" sz="2000" dirty="0"/>
          </a:p>
          <a:p>
            <a:r>
              <a:rPr lang="en-US" sz="2400" dirty="0"/>
              <a:t>To sort records, you must select the </a:t>
            </a:r>
            <a:r>
              <a:rPr lang="en-US" sz="2400" b="1" dirty="0"/>
              <a:t>sort field</a:t>
            </a:r>
            <a:r>
              <a:rPr lang="en-US" sz="2400" dirty="0"/>
              <a:t>, which is the field used to determine </a:t>
            </a:r>
            <a:r>
              <a:rPr lang="en-US" sz="2400" dirty="0" smtClean="0"/>
              <a:t>the order </a:t>
            </a:r>
            <a:r>
              <a:rPr lang="en-US" sz="2400" dirty="0"/>
              <a:t>of records in the datasheet</a:t>
            </a:r>
            <a:endParaRPr lang="en-US" sz="2000" dirty="0"/>
          </a:p>
        </p:txBody>
      </p:sp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Sorting Data in a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3733800"/>
            <a:ext cx="8160440" cy="202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44977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52800" y="1371600"/>
            <a:ext cx="5514975" cy="267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Sorting Data in a </a:t>
            </a:r>
            <a:r>
              <a:rPr lang="en-US" dirty="0" smtClean="0"/>
              <a:t>Query </a:t>
            </a:r>
            <a:r>
              <a:rPr lang="en-US" sz="1200" dirty="0" smtClean="0"/>
              <a:t>(Cont.)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678363"/>
          </a:xfrm>
        </p:spPr>
        <p:txBody>
          <a:bodyPr/>
          <a:lstStyle/>
          <a:p>
            <a:r>
              <a:rPr lang="en-US" sz="2800" dirty="0"/>
              <a:t>W</a:t>
            </a:r>
            <a:r>
              <a:rPr lang="en-US" sz="2800" dirty="0" smtClean="0"/>
              <a:t>hen </a:t>
            </a:r>
            <a:r>
              <a:rPr lang="en-US" sz="2800" dirty="0"/>
              <a:t>working in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Datasheet </a:t>
            </a:r>
            <a:r>
              <a:rPr lang="en-US" sz="2800" dirty="0"/>
              <a:t>view for 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table </a:t>
            </a:r>
            <a:r>
              <a:rPr lang="en-US" sz="2800" dirty="0"/>
              <a:t>or query,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each column </a:t>
            </a:r>
            <a:br>
              <a:rPr lang="en-US" sz="2800" dirty="0" smtClean="0"/>
            </a:br>
            <a:r>
              <a:rPr lang="en-US" sz="2800" dirty="0" smtClean="0"/>
              <a:t>heading </a:t>
            </a:r>
            <a:r>
              <a:rPr lang="en-US" sz="2800" dirty="0"/>
              <a:t>has an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arrow </a:t>
            </a:r>
            <a:r>
              <a:rPr lang="en-US" sz="2800" dirty="0"/>
              <a:t>to the right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of </a:t>
            </a:r>
            <a:r>
              <a:rPr lang="en-US" sz="2800" dirty="0"/>
              <a:t>the field </a:t>
            </a:r>
            <a:r>
              <a:rPr lang="en-US" sz="2800" dirty="0" smtClean="0"/>
              <a:t>name</a:t>
            </a:r>
          </a:p>
          <a:p>
            <a:pPr lvl="1"/>
            <a:r>
              <a:rPr lang="en-US" sz="2400" dirty="0" smtClean="0"/>
              <a:t>Arrow </a:t>
            </a:r>
            <a:r>
              <a:rPr lang="en-US" sz="2400" dirty="0"/>
              <a:t>gives you access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the </a:t>
            </a:r>
            <a:r>
              <a:rPr lang="en-US" sz="2400" b="1" dirty="0"/>
              <a:t>AutoFilter</a:t>
            </a:r>
            <a:r>
              <a:rPr lang="en-US" sz="2400" dirty="0"/>
              <a:t> feature,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which </a:t>
            </a:r>
            <a:r>
              <a:rPr lang="en-US" sz="2400" dirty="0"/>
              <a:t>enables you to quickly sort and display field values in various ways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52056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3.1</a:t>
            </a:r>
            <a:endParaRPr lang="en-US" dirty="0"/>
          </a:p>
          <a:p>
            <a:pPr lvl="1"/>
            <a:r>
              <a:rPr lang="en-US" dirty="0" smtClean="0"/>
              <a:t>Find</a:t>
            </a:r>
            <a:r>
              <a:rPr lang="en-US" dirty="0"/>
              <a:t>, modify, and </a:t>
            </a:r>
            <a:r>
              <a:rPr lang="en-US" dirty="0" smtClean="0"/>
              <a:t>delete records </a:t>
            </a:r>
            <a:r>
              <a:rPr lang="en-US" dirty="0"/>
              <a:t>in a table</a:t>
            </a:r>
          </a:p>
          <a:p>
            <a:pPr lvl="1"/>
            <a:r>
              <a:rPr lang="en-US" dirty="0" smtClean="0"/>
              <a:t>Hide </a:t>
            </a:r>
            <a:r>
              <a:rPr lang="en-US" dirty="0"/>
              <a:t>and unhide fields in </a:t>
            </a:r>
            <a:r>
              <a:rPr lang="en-US" dirty="0" smtClean="0"/>
              <a:t>a datasheet</a:t>
            </a:r>
            <a:endParaRPr lang="en-US" dirty="0"/>
          </a:p>
          <a:p>
            <a:pPr lvl="1"/>
            <a:r>
              <a:rPr lang="en-US" dirty="0" smtClean="0"/>
              <a:t>Work </a:t>
            </a:r>
            <a:r>
              <a:rPr lang="en-US" dirty="0"/>
              <a:t>in the Query window </a:t>
            </a:r>
            <a:r>
              <a:rPr lang="en-US" dirty="0" smtClean="0"/>
              <a:t>in Design </a:t>
            </a:r>
            <a:r>
              <a:rPr lang="en-US" dirty="0"/>
              <a:t>view</a:t>
            </a:r>
          </a:p>
          <a:p>
            <a:pPr lvl="1"/>
            <a:r>
              <a:rPr lang="en-US" dirty="0" smtClean="0"/>
              <a:t>Create</a:t>
            </a:r>
            <a:r>
              <a:rPr lang="en-US" dirty="0"/>
              <a:t>, run, and save </a:t>
            </a:r>
            <a:r>
              <a:rPr lang="en-US" dirty="0" smtClean="0"/>
              <a:t>queries </a:t>
            </a:r>
            <a:endParaRPr lang="en-US" dirty="0"/>
          </a:p>
          <a:p>
            <a:pPr lvl="1"/>
            <a:r>
              <a:rPr lang="en-US" dirty="0" smtClean="0"/>
              <a:t>Update </a:t>
            </a:r>
            <a:r>
              <a:rPr lang="en-US" dirty="0"/>
              <a:t>data using a </a:t>
            </a:r>
            <a:r>
              <a:rPr lang="en-US" dirty="0" smtClean="0"/>
              <a:t>query datasheet</a:t>
            </a:r>
            <a:endParaRPr lang="en-US" dirty="0"/>
          </a:p>
          <a:p>
            <a:pPr lvl="1"/>
            <a:r>
              <a:rPr lang="en-US" dirty="0" smtClean="0"/>
              <a:t>Create </a:t>
            </a:r>
            <a:r>
              <a:rPr lang="en-US" dirty="0"/>
              <a:t>a query based </a:t>
            </a:r>
            <a:r>
              <a:rPr lang="en-US" dirty="0" smtClean="0"/>
              <a:t>on multiple </a:t>
            </a:r>
            <a:r>
              <a:rPr lang="en-US" dirty="0"/>
              <a:t>tables</a:t>
            </a:r>
          </a:p>
          <a:p>
            <a:pPr lvl="1"/>
            <a:r>
              <a:rPr lang="it-IT" dirty="0" smtClean="0"/>
              <a:t>Sort </a:t>
            </a:r>
            <a:r>
              <a:rPr lang="it-IT" dirty="0"/>
              <a:t>data in a query</a:t>
            </a:r>
          </a:p>
          <a:p>
            <a:pPr lvl="1"/>
            <a:r>
              <a:rPr lang="it-IT" dirty="0" smtClean="0"/>
              <a:t>Filter </a:t>
            </a:r>
            <a:r>
              <a:rPr lang="it-IT" dirty="0"/>
              <a:t>data in a query</a:t>
            </a:r>
            <a:endParaRPr lang="en-US" sz="6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Sorting Data in a Query </a:t>
            </a:r>
            <a:r>
              <a:rPr lang="en-US" sz="1000" dirty="0"/>
              <a:t>(Cont.)</a:t>
            </a:r>
            <a:endParaRPr lang="en-US" sz="3200" dirty="0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Sorting on Multiple Fields in Design View</a:t>
            </a:r>
          </a:p>
          <a:p>
            <a:pPr lvl="1"/>
            <a:r>
              <a:rPr lang="en-US" dirty="0"/>
              <a:t>Sort fields can be unique or </a:t>
            </a:r>
            <a:r>
              <a:rPr lang="en-US" dirty="0" smtClean="0"/>
              <a:t>nonunique</a:t>
            </a:r>
          </a:p>
          <a:p>
            <a:pPr lvl="2"/>
            <a:r>
              <a:rPr lang="en-US" sz="2000" dirty="0" smtClean="0"/>
              <a:t>A sort </a:t>
            </a:r>
            <a:r>
              <a:rPr lang="en-US" sz="2000" dirty="0"/>
              <a:t>field is </a:t>
            </a:r>
            <a:r>
              <a:rPr lang="en-US" sz="2000" b="1" dirty="0"/>
              <a:t>unique </a:t>
            </a:r>
            <a:r>
              <a:rPr lang="en-US" sz="2000" dirty="0"/>
              <a:t>if the value in the sort field for each record is </a:t>
            </a:r>
            <a:r>
              <a:rPr lang="en-US" sz="2000" dirty="0" smtClean="0"/>
              <a:t>different</a:t>
            </a:r>
            <a:endParaRPr lang="en-US" sz="2000" dirty="0"/>
          </a:p>
          <a:p>
            <a:pPr lvl="2"/>
            <a:r>
              <a:rPr lang="en-US" sz="2000" dirty="0"/>
              <a:t>A sort field is </a:t>
            </a:r>
            <a:r>
              <a:rPr lang="en-US" sz="2000" b="1" dirty="0"/>
              <a:t>nonunique</a:t>
            </a:r>
            <a:r>
              <a:rPr lang="en-US" sz="2400" b="1" dirty="0"/>
              <a:t> </a:t>
            </a:r>
            <a:r>
              <a:rPr lang="en-US" sz="2000" dirty="0"/>
              <a:t>if more than one record can have the same value for the sort </a:t>
            </a:r>
            <a:r>
              <a:rPr lang="en-US" sz="2000" dirty="0" smtClean="0"/>
              <a:t>field</a:t>
            </a:r>
            <a:endParaRPr lang="en-US" sz="2000" dirty="0"/>
          </a:p>
          <a:p>
            <a:pPr lvl="3"/>
            <a:r>
              <a:rPr lang="en-US" sz="2000" dirty="0" smtClean="0"/>
              <a:t>When </a:t>
            </a:r>
            <a:r>
              <a:rPr lang="en-US" sz="2000" dirty="0"/>
              <a:t>the sort </a:t>
            </a:r>
            <a:r>
              <a:rPr lang="en-US" dirty="0"/>
              <a:t>field is nonunique, records with the same sort field value are grouped together, but they are not sorted in a specific order within the </a:t>
            </a:r>
            <a:r>
              <a:rPr lang="en-US" dirty="0" smtClean="0"/>
              <a:t>group</a:t>
            </a:r>
          </a:p>
          <a:p>
            <a:pPr lvl="3"/>
            <a:r>
              <a:rPr lang="en-US" dirty="0" smtClean="0"/>
              <a:t>To </a:t>
            </a:r>
            <a:r>
              <a:rPr lang="en-US" dirty="0"/>
              <a:t>arrange these grouped records in a specific order, you can specify a </a:t>
            </a:r>
            <a:r>
              <a:rPr lang="en-US" b="1" dirty="0"/>
              <a:t>secondary sort field</a:t>
            </a:r>
            <a:r>
              <a:rPr lang="en-US" dirty="0"/>
              <a:t>, which is a second field that determines the order of records that are already sorted by the </a:t>
            </a:r>
            <a:r>
              <a:rPr lang="en-US" b="1" dirty="0"/>
              <a:t>primary sort field </a:t>
            </a:r>
            <a:r>
              <a:rPr lang="en-US" dirty="0"/>
              <a:t>(the first sort field specified)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9899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3462337"/>
            <a:ext cx="57150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Sorting Data in a Query </a:t>
            </a:r>
            <a:r>
              <a:rPr lang="en-US" sz="800" dirty="0"/>
              <a:t>(Cont.)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06508" y="1501023"/>
            <a:ext cx="4989972" cy="286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31866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Filtering Data</a:t>
            </a:r>
            <a:endParaRPr lang="en-US" sz="3200" dirty="0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</a:t>
            </a:r>
            <a:r>
              <a:rPr lang="en-US" sz="2400" b="1" dirty="0"/>
              <a:t>filter </a:t>
            </a:r>
            <a:r>
              <a:rPr lang="en-US" sz="2400" dirty="0"/>
              <a:t>is a set of restrictions you place on the records </a:t>
            </a:r>
            <a:r>
              <a:rPr lang="en-US" sz="2400" dirty="0" smtClean="0"/>
              <a:t>to </a:t>
            </a:r>
            <a:r>
              <a:rPr lang="en-US" sz="2400" i="1" dirty="0"/>
              <a:t>temporarily </a:t>
            </a:r>
            <a:r>
              <a:rPr lang="en-US" sz="2400" dirty="0"/>
              <a:t>isolate a subset of the </a:t>
            </a:r>
            <a:r>
              <a:rPr lang="en-US" sz="2400" dirty="0" smtClean="0"/>
              <a:t>records</a:t>
            </a:r>
          </a:p>
          <a:p>
            <a:pPr lvl="1"/>
            <a:r>
              <a:rPr lang="en-US" sz="2000" dirty="0"/>
              <a:t>Lets you view different subsets of displayed records so that you can focus on only the data you need</a:t>
            </a:r>
          </a:p>
          <a:p>
            <a:pPr lvl="1"/>
            <a:r>
              <a:rPr lang="en-US" sz="2000" dirty="0"/>
              <a:t>An applied filter is not available the next time you run the query or open the form (unless it has been saved)</a:t>
            </a:r>
          </a:p>
          <a:p>
            <a:r>
              <a:rPr lang="en-US" sz="2400" dirty="0"/>
              <a:t>The simplest technique for filtering records is </a:t>
            </a:r>
            <a:r>
              <a:rPr lang="en-US" sz="2400" b="1" dirty="0" smtClean="0"/>
              <a:t>Filter </a:t>
            </a:r>
            <a:r>
              <a:rPr lang="en-US" sz="2400" b="1" dirty="0"/>
              <a:t>By Selection</a:t>
            </a:r>
          </a:p>
          <a:p>
            <a:pPr lvl="1"/>
            <a:r>
              <a:rPr lang="en-US" sz="2000" dirty="0" smtClean="0"/>
              <a:t>Lets </a:t>
            </a:r>
            <a:r>
              <a:rPr lang="en-US" sz="2000" dirty="0"/>
              <a:t>you select all or part of a field value in a datasheet or form, and then display only those records that contain the selected value in the </a:t>
            </a:r>
            <a:r>
              <a:rPr lang="en-US" sz="2000" dirty="0" smtClean="0"/>
              <a:t>field</a:t>
            </a:r>
          </a:p>
          <a:p>
            <a:pPr lvl="1"/>
            <a:r>
              <a:rPr lang="en-US" sz="2000" dirty="0"/>
              <a:t>Another technique for filtering records is to use Filter By Form, which changes your datasheet to display blank fields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66802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Filtering Data </a:t>
            </a:r>
            <a:r>
              <a:rPr lang="en-US" sz="1200" dirty="0" smtClean="0"/>
              <a:t>(Cont.)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1371600"/>
            <a:ext cx="5543550" cy="257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76600" y="3657600"/>
            <a:ext cx="5440405" cy="265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53062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Selection Criteria in Queries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429574"/>
            <a:ext cx="4191000" cy="453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43401" y="1463310"/>
            <a:ext cx="4158996" cy="464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55677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/>
              <a:t>To tell Access which records you want to select, </a:t>
            </a:r>
            <a:r>
              <a:rPr lang="en-US" sz="2800" dirty="0" smtClean="0"/>
              <a:t>you must </a:t>
            </a:r>
            <a:r>
              <a:rPr lang="en-US" sz="2800" dirty="0"/>
              <a:t>specify a condition as part of the </a:t>
            </a:r>
            <a:r>
              <a:rPr lang="en-US" sz="2800" dirty="0" smtClean="0"/>
              <a:t>query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condition usually includes one of the comparison operators</a:t>
            </a:r>
            <a:endParaRPr lang="en-US" sz="2000" dirty="0"/>
          </a:p>
        </p:txBody>
      </p:sp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Defining Record Selection Criteria for Queries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2635" y="3124200"/>
            <a:ext cx="789985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75170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40984" y="3810000"/>
            <a:ext cx="5377193" cy="234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b="1" dirty="0"/>
              <a:t>Specifying an Exact Match</a:t>
            </a:r>
          </a:p>
          <a:p>
            <a:pPr lvl="1"/>
            <a:r>
              <a:rPr lang="en-US" sz="2400" dirty="0" smtClean="0"/>
              <a:t>Create </a:t>
            </a:r>
            <a:r>
              <a:rPr lang="en-US" sz="2400" dirty="0"/>
              <a:t>a query that will display </a:t>
            </a:r>
            <a:r>
              <a:rPr lang="en-US" sz="2400" dirty="0" smtClean="0"/>
              <a:t>specific records </a:t>
            </a:r>
          </a:p>
          <a:p>
            <a:pPr lvl="2"/>
            <a:r>
              <a:rPr lang="en-US" sz="2000" dirty="0" smtClean="0"/>
              <a:t>This </a:t>
            </a:r>
            <a:r>
              <a:rPr lang="en-US" sz="2000" dirty="0"/>
              <a:t>type of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condition </a:t>
            </a:r>
            <a:r>
              <a:rPr lang="en-US" sz="2000" dirty="0"/>
              <a:t>is </a:t>
            </a:r>
            <a:r>
              <a:rPr lang="en-US" sz="2000" dirty="0" smtClean="0"/>
              <a:t>an </a:t>
            </a:r>
            <a:br>
              <a:rPr lang="en-US" sz="2000" dirty="0" smtClean="0"/>
            </a:br>
            <a:r>
              <a:rPr lang="en-US" sz="2000" dirty="0" smtClean="0"/>
              <a:t>exact match </a:t>
            </a:r>
            <a:br>
              <a:rPr lang="en-US" sz="2000" dirty="0" smtClean="0"/>
            </a:br>
            <a:r>
              <a:rPr lang="en-US" sz="2000" dirty="0" smtClean="0"/>
              <a:t>because </a:t>
            </a:r>
            <a:r>
              <a:rPr lang="en-US" sz="2000" dirty="0"/>
              <a:t>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value </a:t>
            </a:r>
            <a:r>
              <a:rPr lang="en-US" sz="2000" dirty="0"/>
              <a:t>in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specified </a:t>
            </a:r>
            <a:r>
              <a:rPr lang="en-US" sz="2000" dirty="0"/>
              <a:t>field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must </a:t>
            </a:r>
            <a:r>
              <a:rPr lang="en-US" sz="2000" dirty="0"/>
              <a:t>match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condition exactly </a:t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order for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record </a:t>
            </a:r>
            <a:r>
              <a:rPr lang="en-US" sz="2000" dirty="0"/>
              <a:t>to be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included </a:t>
            </a:r>
            <a:r>
              <a:rPr lang="en-US" sz="2000" dirty="0"/>
              <a:t>in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query </a:t>
            </a:r>
            <a:r>
              <a:rPr lang="en-US" sz="2000" dirty="0"/>
              <a:t>results</a:t>
            </a:r>
          </a:p>
        </p:txBody>
      </p:sp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Defining Record Selection Criteria for Queries </a:t>
            </a:r>
            <a:r>
              <a:rPr lang="en-US" sz="1200" dirty="0" smtClean="0"/>
              <a:t>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12321" y="2362200"/>
            <a:ext cx="5526879" cy="105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29746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b="1" dirty="0"/>
              <a:t>Modifying a Query</a:t>
            </a:r>
          </a:p>
          <a:p>
            <a:pPr lvl="1"/>
            <a:r>
              <a:rPr lang="en-US" sz="2400" dirty="0"/>
              <a:t>After you create a query and view the results, you might need to make changes </a:t>
            </a:r>
            <a:r>
              <a:rPr lang="en-US" sz="2400" dirty="0" smtClean="0"/>
              <a:t>to the </a:t>
            </a:r>
            <a:r>
              <a:rPr lang="en-US" sz="2400" dirty="0"/>
              <a:t>query if the results are not what you expected or require</a:t>
            </a:r>
            <a:endParaRPr lang="en-US" sz="1600" dirty="0"/>
          </a:p>
        </p:txBody>
      </p:sp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Defining Record Selection Criteria for Queries </a:t>
            </a:r>
            <a:r>
              <a:rPr lang="en-US" sz="1200" dirty="0" smtClean="0"/>
              <a:t>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68784" y="2971800"/>
            <a:ext cx="655484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11279" y="4572000"/>
            <a:ext cx="661358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28664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Defining Record Selection Criteria for Queries </a:t>
            </a:r>
            <a:r>
              <a:rPr lang="en-US" sz="1200" dirty="0" smtClean="0"/>
              <a:t>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414245"/>
            <a:ext cx="7346004" cy="151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24000" y="3150805"/>
            <a:ext cx="6924675" cy="302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72685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400" b="1" dirty="0"/>
              <a:t>Using a Comparison Operator to Match a Range of Values</a:t>
            </a:r>
          </a:p>
          <a:p>
            <a:pPr lvl="1"/>
            <a:r>
              <a:rPr lang="en-US" sz="2400" dirty="0"/>
              <a:t>After you create and save a query, you can double-click the query name in </a:t>
            </a:r>
            <a:r>
              <a:rPr lang="en-US" sz="2400" dirty="0" smtClean="0"/>
              <a:t>the Navigation </a:t>
            </a:r>
            <a:r>
              <a:rPr lang="en-US" sz="2400" dirty="0"/>
              <a:t>Pane to run the query </a:t>
            </a:r>
            <a:r>
              <a:rPr lang="en-US" sz="2400" dirty="0" smtClean="0"/>
              <a:t>again</a:t>
            </a:r>
          </a:p>
          <a:p>
            <a:pPr lvl="1"/>
            <a:r>
              <a:rPr lang="en-US" sz="2400" dirty="0" smtClean="0"/>
              <a:t>Click </a:t>
            </a:r>
            <a:r>
              <a:rPr lang="en-US" sz="2400" dirty="0"/>
              <a:t>the View button </a:t>
            </a:r>
            <a:r>
              <a:rPr lang="en-US" sz="2400" dirty="0" smtClean="0"/>
              <a:t>to change </a:t>
            </a:r>
            <a:r>
              <a:rPr lang="en-US" sz="2400" dirty="0"/>
              <a:t>its </a:t>
            </a:r>
            <a:r>
              <a:rPr lang="en-US" sz="2400" dirty="0" smtClean="0"/>
              <a:t>design</a:t>
            </a:r>
          </a:p>
          <a:p>
            <a:pPr lvl="1"/>
            <a:r>
              <a:rPr lang="en-US" sz="2400" dirty="0" smtClean="0"/>
              <a:t>You </a:t>
            </a:r>
            <a:r>
              <a:rPr lang="en-US" sz="2400" dirty="0"/>
              <a:t>can also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use </a:t>
            </a:r>
            <a:r>
              <a:rPr lang="en-US" sz="2400" dirty="0"/>
              <a:t>an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existing </a:t>
            </a:r>
            <a:r>
              <a:rPr lang="en-US" sz="2400" dirty="0"/>
              <a:t>query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as </a:t>
            </a:r>
            <a:r>
              <a:rPr lang="en-US" sz="2400" dirty="0"/>
              <a:t>the basis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r>
              <a:rPr lang="en-US" sz="2400" dirty="0"/>
              <a:t>creating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another query</a:t>
            </a:r>
            <a:endParaRPr lang="en-US" sz="1200" dirty="0"/>
          </a:p>
        </p:txBody>
      </p:sp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Defining Record Selection Criteria for Queries </a:t>
            </a:r>
            <a:r>
              <a:rPr lang="en-US" sz="1200" dirty="0" smtClean="0"/>
              <a:t>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05150" y="2992183"/>
            <a:ext cx="5657850" cy="120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14675" y="4457179"/>
            <a:ext cx="5648325" cy="16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42115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</a:t>
            </a:r>
            <a:r>
              <a:rPr lang="en-US" sz="1200" dirty="0" smtClean="0"/>
              <a:t>(Cont.)</a:t>
            </a:r>
            <a:endParaRPr lang="en-US" dirty="0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4906963"/>
          </a:xfrm>
        </p:spPr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3.2</a:t>
            </a:r>
            <a:endParaRPr lang="en-US" dirty="0"/>
          </a:p>
          <a:p>
            <a:pPr lvl="1"/>
            <a:r>
              <a:rPr lang="en-US" sz="2400" dirty="0" smtClean="0"/>
              <a:t>Specify </a:t>
            </a:r>
            <a:r>
              <a:rPr lang="en-US" sz="2400" dirty="0"/>
              <a:t>an exact </a:t>
            </a:r>
            <a:r>
              <a:rPr lang="en-US" sz="2400" dirty="0" smtClean="0"/>
              <a:t>match condition </a:t>
            </a:r>
            <a:r>
              <a:rPr lang="en-US" sz="2400" dirty="0"/>
              <a:t>in a query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/>
              <a:t>a comparison operator </a:t>
            </a:r>
            <a:r>
              <a:rPr lang="en-US" sz="2400" dirty="0" smtClean="0"/>
              <a:t>in a </a:t>
            </a:r>
            <a:r>
              <a:rPr lang="en-US" sz="2400" dirty="0"/>
              <a:t>query to match a range </a:t>
            </a:r>
            <a:r>
              <a:rPr lang="en-US" sz="2400" dirty="0" smtClean="0"/>
              <a:t>of values</a:t>
            </a:r>
            <a:endParaRPr lang="en-US" sz="2400" dirty="0"/>
          </a:p>
          <a:p>
            <a:pPr lvl="1"/>
            <a:r>
              <a:rPr lang="en-US" sz="2400" dirty="0" smtClean="0"/>
              <a:t>Use </a:t>
            </a:r>
            <a:r>
              <a:rPr lang="en-US" sz="2400" dirty="0"/>
              <a:t>the And and Or </a:t>
            </a:r>
            <a:r>
              <a:rPr lang="en-US" sz="2400" dirty="0" smtClean="0"/>
              <a:t>logical operators </a:t>
            </a:r>
            <a:r>
              <a:rPr lang="en-US" sz="2400" dirty="0"/>
              <a:t>in queries</a:t>
            </a:r>
          </a:p>
          <a:p>
            <a:pPr lvl="1"/>
            <a:r>
              <a:rPr lang="en-US" sz="2400" dirty="0" smtClean="0"/>
              <a:t>Change </a:t>
            </a:r>
            <a:r>
              <a:rPr lang="en-US" sz="2400" dirty="0"/>
              <a:t>the font size </a:t>
            </a:r>
            <a:r>
              <a:rPr lang="en-US" sz="2400" dirty="0" smtClean="0"/>
              <a:t>and alternate </a:t>
            </a:r>
            <a:r>
              <a:rPr lang="en-US" sz="2400" dirty="0"/>
              <a:t>row color in </a:t>
            </a:r>
            <a:r>
              <a:rPr lang="en-US" sz="2400" dirty="0" smtClean="0"/>
              <a:t>a datasheet</a:t>
            </a:r>
            <a:endParaRPr lang="en-US" sz="2400" dirty="0"/>
          </a:p>
          <a:p>
            <a:pPr lvl="1"/>
            <a:r>
              <a:rPr lang="en-US" sz="2400" dirty="0" smtClean="0"/>
              <a:t>Create </a:t>
            </a:r>
            <a:r>
              <a:rPr lang="en-US" sz="2400" dirty="0"/>
              <a:t>and format a </a:t>
            </a:r>
            <a:r>
              <a:rPr lang="en-US" sz="2400" dirty="0" smtClean="0"/>
              <a:t>calculated field </a:t>
            </a:r>
            <a:r>
              <a:rPr lang="en-US" sz="2400" dirty="0"/>
              <a:t>in a query</a:t>
            </a:r>
          </a:p>
          <a:p>
            <a:pPr lvl="1"/>
            <a:r>
              <a:rPr lang="en-US" sz="2400" dirty="0" smtClean="0"/>
              <a:t>Perform </a:t>
            </a:r>
            <a:r>
              <a:rPr lang="en-US" sz="2400" dirty="0"/>
              <a:t>calculations in a </a:t>
            </a:r>
            <a:r>
              <a:rPr lang="en-US" sz="2400" dirty="0" smtClean="0"/>
              <a:t>query using </a:t>
            </a:r>
            <a:r>
              <a:rPr lang="en-US" sz="2400" dirty="0"/>
              <a:t>aggregate functions </a:t>
            </a:r>
            <a:r>
              <a:rPr lang="en-US" sz="2400" dirty="0" smtClean="0"/>
              <a:t>and record </a:t>
            </a:r>
            <a:r>
              <a:rPr lang="en-US" sz="2400" dirty="0"/>
              <a:t>group calculations</a:t>
            </a:r>
          </a:p>
          <a:p>
            <a:pPr lvl="1"/>
            <a:r>
              <a:rPr lang="en-US" sz="2400" dirty="0" smtClean="0"/>
              <a:t>Change </a:t>
            </a:r>
            <a:r>
              <a:rPr lang="en-US" sz="2400" dirty="0"/>
              <a:t>the display of </a:t>
            </a:r>
            <a:r>
              <a:rPr lang="en-US" sz="2400" dirty="0" smtClean="0"/>
              <a:t>database objects </a:t>
            </a:r>
            <a:r>
              <a:rPr lang="en-US" sz="2400" dirty="0"/>
              <a:t>in the Navigation Pane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80528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Defining Record Selection Criteria for Queries </a:t>
            </a:r>
            <a:r>
              <a:rPr lang="en-US" sz="1200" dirty="0" smtClean="0"/>
              <a:t>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1765261"/>
            <a:ext cx="7873231" cy="355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25014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Defining Multiple Selection Criteria </a:t>
            </a:r>
            <a:r>
              <a:rPr lang="en-US" sz="3600" dirty="0" smtClean="0"/>
              <a:t>for Queries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/>
              <a:t>Multiple conditions require you to use </a:t>
            </a:r>
            <a:r>
              <a:rPr lang="en-US" sz="2800" b="1" dirty="0"/>
              <a:t>logical operators </a:t>
            </a:r>
            <a:r>
              <a:rPr lang="en-US" sz="2800" dirty="0"/>
              <a:t>to combine two or </a:t>
            </a:r>
            <a:r>
              <a:rPr lang="en-US" sz="2800" dirty="0" smtClean="0"/>
              <a:t>more conditions</a:t>
            </a:r>
          </a:p>
          <a:p>
            <a:pPr lvl="1"/>
            <a:r>
              <a:rPr lang="en-US" sz="2400" dirty="0" smtClean="0"/>
              <a:t>Need </a:t>
            </a:r>
            <a:r>
              <a:rPr lang="en-US" sz="2400" dirty="0"/>
              <a:t>to use the </a:t>
            </a:r>
            <a:r>
              <a:rPr lang="en-US" sz="2400" b="1" dirty="0"/>
              <a:t>And logical </a:t>
            </a:r>
            <a:r>
              <a:rPr lang="en-US" sz="2400" b="1" dirty="0" smtClean="0"/>
              <a:t>operator</a:t>
            </a:r>
            <a:endParaRPr lang="en-US" sz="2400" dirty="0" smtClean="0"/>
          </a:p>
          <a:p>
            <a:pPr lvl="1"/>
            <a:r>
              <a:rPr lang="en-US" sz="2400" dirty="0"/>
              <a:t>If you place conditions in separate fields in the </a:t>
            </a:r>
            <a:r>
              <a:rPr lang="en-US" sz="2400" i="1" dirty="0" smtClean="0"/>
              <a:t>same</a:t>
            </a:r>
            <a:r>
              <a:rPr lang="en-US" sz="2800" i="1" dirty="0" smtClean="0"/>
              <a:t> </a:t>
            </a:r>
            <a:r>
              <a:rPr lang="en-US" sz="2400" dirty="0"/>
              <a:t>Criteria row of the design grid, all conditions in that row must be met in order for a record to be included in the query results</a:t>
            </a:r>
          </a:p>
          <a:p>
            <a:pPr lvl="1"/>
            <a:r>
              <a:rPr lang="en-US" sz="2400" dirty="0"/>
              <a:t>If you place conditions in </a:t>
            </a:r>
            <a:r>
              <a:rPr lang="en-US" sz="2400" i="1" dirty="0" smtClean="0"/>
              <a:t>different</a:t>
            </a:r>
            <a:r>
              <a:rPr lang="en-US" sz="2800" i="1" dirty="0" smtClean="0"/>
              <a:t> </a:t>
            </a:r>
            <a:r>
              <a:rPr lang="en-US" sz="2400" dirty="0"/>
              <a:t>Criteria rows, a record will be selected if at least one of the conditions is met</a:t>
            </a:r>
          </a:p>
          <a:p>
            <a:pPr lvl="1"/>
            <a:r>
              <a:rPr lang="en-US" sz="2400" dirty="0"/>
              <a:t>If none of the conditions are met, </a:t>
            </a:r>
            <a:r>
              <a:rPr lang="en-US" sz="2400" dirty="0" smtClean="0"/>
              <a:t>no records are selected</a:t>
            </a:r>
          </a:p>
          <a:p>
            <a:pPr lvl="1"/>
            <a:r>
              <a:rPr lang="en-US" sz="2400" dirty="0" smtClean="0"/>
              <a:t>When </a:t>
            </a:r>
            <a:r>
              <a:rPr lang="en-US" sz="2400" dirty="0"/>
              <a:t>you </a:t>
            </a:r>
            <a:r>
              <a:rPr lang="en-US" sz="2400" dirty="0" smtClean="0"/>
              <a:t>place conditions </a:t>
            </a:r>
            <a:r>
              <a:rPr lang="en-US" sz="2400" dirty="0"/>
              <a:t>in different Criteria rows, you are using the </a:t>
            </a:r>
            <a:r>
              <a:rPr lang="en-US" sz="2400" b="1" dirty="0"/>
              <a:t>Or logical operator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1525774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Defining Multiple Selection Criteria for </a:t>
            </a:r>
            <a:r>
              <a:rPr lang="en-US" sz="3600" dirty="0" smtClean="0"/>
              <a:t>Queries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1607228"/>
            <a:ext cx="7882346" cy="432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47536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Defining Multiple Selection Criteria for Queries </a:t>
            </a:r>
            <a:r>
              <a:rPr lang="en-US" sz="1400" dirty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1443841"/>
            <a:ext cx="8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latin typeface="+mn-lt"/>
              </a:rPr>
              <a:t>The And Logical Operator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In </a:t>
            </a:r>
            <a:r>
              <a:rPr lang="en-US" sz="2400" dirty="0">
                <a:latin typeface="+mn-lt"/>
              </a:rPr>
              <a:t>the query design, both conditions </a:t>
            </a:r>
            <a:r>
              <a:rPr lang="en-US" sz="2400" dirty="0" smtClean="0">
                <a:latin typeface="+mn-lt"/>
              </a:rPr>
              <a:t>you specify </a:t>
            </a:r>
            <a:r>
              <a:rPr lang="en-US" sz="2400" dirty="0">
                <a:latin typeface="+mn-lt"/>
              </a:rPr>
              <a:t>will appear in the same Criteria row; therefore, the query will select </a:t>
            </a:r>
            <a:r>
              <a:rPr lang="en-US" sz="2400" dirty="0" smtClean="0">
                <a:latin typeface="+mn-lt"/>
              </a:rPr>
              <a:t>records only </a:t>
            </a:r>
            <a:r>
              <a:rPr lang="en-US" sz="2400" dirty="0">
                <a:latin typeface="+mn-lt"/>
              </a:rPr>
              <a:t>if both conditions are </a:t>
            </a:r>
            <a:r>
              <a:rPr lang="en-US" sz="2400" dirty="0" smtClean="0">
                <a:latin typeface="+mn-lt"/>
              </a:rPr>
              <a:t>met</a:t>
            </a:r>
            <a:endParaRPr lang="en-US" sz="2400" dirty="0">
              <a:latin typeface="+mn-lt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09800" y="3048000"/>
            <a:ext cx="6105525" cy="135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47298" y="4495800"/>
            <a:ext cx="617838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31388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33550" y="1524001"/>
            <a:ext cx="5891376" cy="149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34302" y="3276601"/>
            <a:ext cx="5786193" cy="28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Defining Multiple Selection Criteria for Queries </a:t>
            </a:r>
            <a:r>
              <a:rPr lang="en-US" sz="1400" dirty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1443841"/>
            <a:ext cx="8001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latin typeface="+mn-lt"/>
              </a:rPr>
              <a:t>The </a:t>
            </a:r>
            <a:r>
              <a:rPr lang="en-US" sz="2800" b="1" dirty="0" smtClean="0">
                <a:latin typeface="+mn-lt"/>
              </a:rPr>
              <a:t>Or Logical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Operator</a:t>
            </a:r>
            <a:endParaRPr lang="en-US" sz="2800" b="1" dirty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In </a:t>
            </a:r>
            <a:r>
              <a:rPr lang="en-US" sz="2400" dirty="0">
                <a:latin typeface="+mn-lt"/>
              </a:rPr>
              <a:t>the query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design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smtClean="0">
                <a:latin typeface="+mn-lt"/>
              </a:rPr>
              <a:t>either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one </a:t>
            </a:r>
            <a:r>
              <a:rPr lang="en-US" sz="2400" dirty="0">
                <a:latin typeface="+mn-lt"/>
              </a:rPr>
              <a:t>of two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conditions </a:t>
            </a:r>
            <a:r>
              <a:rPr lang="en-US" sz="2400" dirty="0">
                <a:latin typeface="+mn-lt"/>
              </a:rPr>
              <a:t>is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satisfied </a:t>
            </a:r>
            <a:r>
              <a:rPr lang="en-US" sz="2400" dirty="0">
                <a:latin typeface="+mn-lt"/>
              </a:rPr>
              <a:t>or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when </a:t>
            </a:r>
            <a:r>
              <a:rPr lang="en-US" sz="2400" dirty="0">
                <a:latin typeface="+mn-lt"/>
              </a:rPr>
              <a:t>both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conditions are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satisfied </a:t>
            </a:r>
            <a:br>
              <a:rPr lang="en-US" sz="2400" dirty="0" smtClean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1913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Changing a Datasheet’s Appearance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/>
              <a:t>You can make many formatting changes to a datasheet to improve its appearance </a:t>
            </a:r>
            <a:r>
              <a:rPr lang="en-US" sz="2800" dirty="0" smtClean="0"/>
              <a:t>or readability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ont </a:t>
            </a:r>
            <a:r>
              <a:rPr lang="en-US" sz="2400" dirty="0"/>
              <a:t>type, size, color, alignment of text, apply different colors to the rows and </a:t>
            </a:r>
            <a:r>
              <a:rPr lang="en-US" sz="2400" dirty="0" smtClean="0"/>
              <a:t>columns</a:t>
            </a:r>
          </a:p>
          <a:p>
            <a:r>
              <a:rPr lang="en-US" sz="2800" b="1" dirty="0"/>
              <a:t>Modifying the Font Size</a:t>
            </a:r>
          </a:p>
          <a:p>
            <a:pPr lvl="1"/>
            <a:r>
              <a:rPr lang="en-US" sz="2400" dirty="0"/>
              <a:t>Depending on the size of the monitor you are using or the screen resolution, you </a:t>
            </a:r>
            <a:r>
              <a:rPr lang="en-US" sz="2400" dirty="0" smtClean="0"/>
              <a:t>might need </a:t>
            </a:r>
            <a:r>
              <a:rPr lang="en-US" sz="2400" dirty="0"/>
              <a:t>to increase or decrease the size of the font </a:t>
            </a:r>
            <a:r>
              <a:rPr lang="en-US" sz="2400" dirty="0" smtClean="0"/>
              <a:t>to </a:t>
            </a:r>
            <a:r>
              <a:rPr lang="en-US" sz="2400" dirty="0"/>
              <a:t>view more or </a:t>
            </a:r>
            <a:r>
              <a:rPr lang="en-US" sz="2400" dirty="0" smtClean="0"/>
              <a:t>fewer columns </a:t>
            </a:r>
            <a:r>
              <a:rPr lang="en-US" sz="2400" dirty="0"/>
              <a:t>of </a:t>
            </a:r>
            <a:r>
              <a:rPr lang="en-US" sz="2400" dirty="0" smtClean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xmlns="" val="35218415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Changing a Datasheet’s Appearance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b="1" dirty="0" smtClean="0"/>
              <a:t>Changing </a:t>
            </a:r>
            <a:r>
              <a:rPr lang="en-US" sz="2800" b="1" dirty="0"/>
              <a:t>the Alternate Row Color in a Datasheet</a:t>
            </a:r>
          </a:p>
          <a:p>
            <a:pPr lvl="1"/>
            <a:r>
              <a:rPr lang="en-US" dirty="0"/>
              <a:t>Access uses themes to format the objects in a database. A </a:t>
            </a:r>
            <a:r>
              <a:rPr lang="en-US" b="1" dirty="0"/>
              <a:t>theme </a:t>
            </a:r>
            <a:r>
              <a:rPr lang="en-US" dirty="0"/>
              <a:t>is a predefined set </a:t>
            </a:r>
            <a:r>
              <a:rPr lang="en-US" dirty="0" smtClean="0"/>
              <a:t>of formats </a:t>
            </a:r>
            <a:r>
              <a:rPr lang="en-US" dirty="0"/>
              <a:t>including colors, fonts, and other effects that enhance an object’s </a:t>
            </a:r>
            <a:r>
              <a:rPr lang="en-US" dirty="0" smtClean="0"/>
              <a:t>appearance and usability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Office </a:t>
            </a:r>
            <a:r>
              <a:rPr lang="en-US" dirty="0" smtClean="0"/>
              <a:t>theme, which formats </a:t>
            </a:r>
            <a:r>
              <a:rPr lang="en-US" dirty="0"/>
              <a:t>every other row in a </a:t>
            </a:r>
            <a:r>
              <a:rPr lang="en-US" dirty="0" smtClean="0"/>
              <a:t>datasheet with </a:t>
            </a:r>
            <a:r>
              <a:rPr lang="en-US" dirty="0"/>
              <a:t>a gray background color to distinguish one row from another, </a:t>
            </a:r>
            <a:r>
              <a:rPr lang="en-US" dirty="0" smtClean="0"/>
              <a:t>is the default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xmlns="" val="39730350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Changing a Datasheet’s Appearance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1354645"/>
            <a:ext cx="61722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600201" y="3871534"/>
            <a:ext cx="7086600" cy="227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9732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Creating a Calculated Field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 smtClean="0"/>
              <a:t>Queries can perform calculations</a:t>
            </a:r>
          </a:p>
          <a:p>
            <a:pPr lvl="1"/>
            <a:r>
              <a:rPr lang="en-US" sz="2400" dirty="0" smtClean="0"/>
              <a:t>Must define </a:t>
            </a:r>
            <a:r>
              <a:rPr lang="en-US" sz="2400" dirty="0"/>
              <a:t>an </a:t>
            </a:r>
            <a:r>
              <a:rPr lang="en-US" sz="2400" b="1" dirty="0" smtClean="0"/>
              <a:t>expression </a:t>
            </a:r>
            <a:r>
              <a:rPr lang="en-US" sz="2400" dirty="0"/>
              <a:t>containing a combination of database fields, constants, and operators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 smtClean="0"/>
              <a:t>calculated field </a:t>
            </a:r>
            <a:r>
              <a:rPr lang="en-US" sz="2400" dirty="0"/>
              <a:t>is a field that displays the results of an </a:t>
            </a:r>
            <a:r>
              <a:rPr lang="en-US" sz="2400" dirty="0" smtClean="0"/>
              <a:t>expression but it </a:t>
            </a:r>
            <a:r>
              <a:rPr lang="en-US" sz="2400" dirty="0"/>
              <a:t>does not exist in a </a:t>
            </a:r>
            <a:r>
              <a:rPr lang="en-US" sz="2400" dirty="0" smtClean="0"/>
              <a:t>database</a:t>
            </a:r>
          </a:p>
          <a:p>
            <a:pPr lvl="1"/>
            <a:r>
              <a:rPr lang="en-US" sz="2400" dirty="0"/>
              <a:t>The </a:t>
            </a:r>
            <a:r>
              <a:rPr lang="en-US" sz="2400" b="1" dirty="0"/>
              <a:t>Zoom box </a:t>
            </a:r>
            <a:r>
              <a:rPr lang="en-US" sz="2400" dirty="0"/>
              <a:t>is a dialog box that you </a:t>
            </a:r>
            <a:r>
              <a:rPr lang="en-US" sz="2400" dirty="0" smtClean="0"/>
              <a:t>can use </a:t>
            </a:r>
            <a:r>
              <a:rPr lang="en-US" sz="2400" dirty="0"/>
              <a:t>to enter text, expressions, or other </a:t>
            </a:r>
            <a:r>
              <a:rPr lang="en-US" sz="2400" dirty="0" smtClean="0"/>
              <a:t>values</a:t>
            </a:r>
            <a:endParaRPr lang="en-US" sz="2400" dirty="0"/>
          </a:p>
          <a:p>
            <a:pPr lvl="1"/>
            <a:r>
              <a:rPr lang="en-US" sz="2400" b="1" dirty="0" smtClean="0"/>
              <a:t>Expression </a:t>
            </a:r>
            <a:r>
              <a:rPr lang="en-US" sz="2400" b="1" dirty="0"/>
              <a:t>Builder </a:t>
            </a:r>
            <a:r>
              <a:rPr lang="en-US" sz="2400" dirty="0"/>
              <a:t>is </a:t>
            </a:r>
            <a:r>
              <a:rPr lang="en-US" sz="2400" dirty="0" smtClean="0"/>
              <a:t>an Access </a:t>
            </a:r>
            <a:r>
              <a:rPr lang="en-US" sz="2400" dirty="0"/>
              <a:t>tool that makes it easy for you to create an </a:t>
            </a:r>
            <a:r>
              <a:rPr lang="en-US" sz="2400" dirty="0" smtClean="0"/>
              <a:t>expression</a:t>
            </a:r>
          </a:p>
          <a:p>
            <a:pPr lvl="2"/>
            <a:r>
              <a:rPr lang="en-US" sz="2000" dirty="0" smtClean="0"/>
              <a:t>It contains </a:t>
            </a:r>
            <a:r>
              <a:rPr lang="en-US" sz="2000" dirty="0"/>
              <a:t>a box for entering the expression, an option for displaying and choosing common operators</a:t>
            </a:r>
            <a:r>
              <a:rPr lang="en-US" sz="2000" dirty="0" smtClean="0"/>
              <a:t>, and </a:t>
            </a:r>
            <a:r>
              <a:rPr lang="en-US" sz="2000" dirty="0"/>
              <a:t>one or more lists of expression elements, such as table and field names</a:t>
            </a:r>
          </a:p>
        </p:txBody>
      </p:sp>
    </p:spTree>
    <p:extLst>
      <p:ext uri="{BB962C8B-B14F-4D97-AF65-F5344CB8AC3E}">
        <p14:creationId xmlns:p14="http://schemas.microsoft.com/office/powerpoint/2010/main" xmlns="" val="23445421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Creating a Calculated Field </a:t>
            </a:r>
            <a:r>
              <a:rPr lang="en-US" sz="1200" dirty="0" smtClean="0"/>
              <a:t>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620286"/>
            <a:ext cx="8444024" cy="357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44829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Maintaining and Querying a Database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- </a:t>
            </a:r>
            <a:r>
              <a:rPr lang="en-US" i="1" dirty="0"/>
              <a:t>Chatham Community </a:t>
            </a:r>
            <a:r>
              <a:rPr lang="en-US" i="1" dirty="0" smtClean="0"/>
              <a:t>Health Services </a:t>
            </a:r>
            <a:endParaRPr lang="en-US" dirty="0"/>
          </a:p>
          <a:p>
            <a:pPr marL="457200" lvl="1" indent="0">
              <a:buNone/>
            </a:pPr>
            <a:r>
              <a:rPr lang="en-US" sz="1800" i="1" dirty="0"/>
              <a:t>Updating and Retrieving Information About Patients, Visits, and Invoices</a:t>
            </a:r>
          </a:p>
          <a:p>
            <a:pPr lvl="1"/>
            <a:r>
              <a:rPr lang="en-US" dirty="0" smtClean="0"/>
              <a:t>User wants to make </a:t>
            </a:r>
            <a:r>
              <a:rPr lang="en-US" dirty="0"/>
              <a:t>sure she </a:t>
            </a:r>
            <a:r>
              <a:rPr lang="en-US" dirty="0" smtClean="0"/>
              <a:t>has up- to-date </a:t>
            </a:r>
            <a:r>
              <a:rPr lang="en-US" dirty="0"/>
              <a:t>contact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office staff also </a:t>
            </a:r>
            <a:r>
              <a:rPr lang="en-US" dirty="0" smtClean="0"/>
              <a:t>must monitor </a:t>
            </a:r>
            <a:r>
              <a:rPr lang="en-US" dirty="0"/>
              <a:t>billing activity to ensure that invoices are paid on time </a:t>
            </a:r>
            <a:r>
              <a:rPr lang="en-US" dirty="0" smtClean="0"/>
              <a:t>and in full</a:t>
            </a:r>
          </a:p>
          <a:p>
            <a:pPr lvl="1"/>
            <a:r>
              <a:rPr lang="en-US" dirty="0" smtClean="0"/>
              <a:t>Develop </a:t>
            </a:r>
            <a:r>
              <a:rPr lang="en-US" dirty="0"/>
              <a:t>new strategies for promoting services provided by </a:t>
            </a:r>
            <a:r>
              <a:rPr lang="en-US" dirty="0" smtClean="0"/>
              <a:t>the clinic</a:t>
            </a:r>
          </a:p>
          <a:p>
            <a:pPr lvl="1"/>
            <a:r>
              <a:rPr lang="en-US" dirty="0" smtClean="0"/>
              <a:t>Analyze </a:t>
            </a:r>
            <a:r>
              <a:rPr lang="en-US" dirty="0"/>
              <a:t>other aspects </a:t>
            </a:r>
            <a:r>
              <a:rPr lang="en-US" dirty="0" smtClean="0"/>
              <a:t>of the </a:t>
            </a:r>
            <a:r>
              <a:rPr lang="en-US" dirty="0"/>
              <a:t>business related to patient visits and </a:t>
            </a:r>
            <a:r>
              <a:rPr lang="en-US" dirty="0" smtClean="0"/>
              <a:t>finances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62369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Creating a Calculated Field </a:t>
            </a:r>
            <a:r>
              <a:rPr lang="en-US" sz="1200" dirty="0" smtClean="0"/>
              <a:t>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483284"/>
            <a:ext cx="5599750" cy="229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23499" y="3714131"/>
            <a:ext cx="5806625" cy="253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7700" y="3973606"/>
            <a:ext cx="2400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Formatting a Calculated Field</a:t>
            </a:r>
          </a:p>
          <a:p>
            <a:r>
              <a:rPr lang="en-US" dirty="0">
                <a:latin typeface="+mn-lt"/>
              </a:rPr>
              <a:t>You can specify a particular format for a calculated field, just as you can for any field,</a:t>
            </a:r>
          </a:p>
          <a:p>
            <a:r>
              <a:rPr lang="en-US" dirty="0">
                <a:latin typeface="+mn-lt"/>
              </a:rPr>
              <a:t>by modifying its properties</a:t>
            </a:r>
          </a:p>
        </p:txBody>
      </p:sp>
    </p:spTree>
    <p:extLst>
      <p:ext uri="{BB962C8B-B14F-4D97-AF65-F5344CB8AC3E}">
        <p14:creationId xmlns:p14="http://schemas.microsoft.com/office/powerpoint/2010/main" xmlns="" val="4045846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Using Aggregate Functions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/>
              <a:t>You can calculate statistical information, such as totals and averages, on the </a:t>
            </a:r>
            <a:r>
              <a:rPr lang="en-US" sz="2800" dirty="0" smtClean="0"/>
              <a:t>records displayed </a:t>
            </a:r>
            <a:r>
              <a:rPr lang="en-US" sz="2800" dirty="0"/>
              <a:t>in a table datasheet or selected by a </a:t>
            </a:r>
            <a:r>
              <a:rPr lang="en-US" sz="2800" dirty="0" smtClean="0"/>
              <a:t>query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/>
              <a:t>the </a:t>
            </a:r>
            <a:r>
              <a:rPr lang="en-US" sz="2400" dirty="0" smtClean="0"/>
              <a:t>Access </a:t>
            </a:r>
            <a:r>
              <a:rPr lang="en-US" sz="2400" b="1" dirty="0" smtClean="0"/>
              <a:t>Aggregate </a:t>
            </a:r>
            <a:r>
              <a:rPr lang="en-US" sz="2400" b="1" dirty="0"/>
              <a:t>functions </a:t>
            </a:r>
            <a:r>
              <a:rPr lang="en-US" sz="2400" dirty="0"/>
              <a:t>which perform arithmetic operations on selected records in a database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7361" y="3505200"/>
            <a:ext cx="784424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54368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77840" y="2971800"/>
            <a:ext cx="5559516" cy="29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Using Aggregate Functions</a:t>
            </a:r>
            <a:r>
              <a:rPr lang="en-US" sz="1200" dirty="0" smtClean="0"/>
              <a:t> 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400" b="1" dirty="0"/>
              <a:t>Working with Aggregate Functions Using the Total Row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quickly perform a calculation using an aggregate function in a table </a:t>
            </a:r>
            <a:r>
              <a:rPr lang="en-US" sz="2400" dirty="0" smtClean="0"/>
              <a:t>or query </a:t>
            </a:r>
            <a:r>
              <a:rPr lang="en-US" sz="2400" dirty="0"/>
              <a:t>datasheet, you can use the Totals button in the Records group on the HOME </a:t>
            </a:r>
            <a:r>
              <a:rPr lang="en-US" sz="2400" dirty="0" smtClean="0"/>
              <a:t>tab</a:t>
            </a:r>
            <a:endParaRPr lang="en-US" sz="2400" dirty="0"/>
          </a:p>
          <a:p>
            <a:pPr lvl="2"/>
            <a:r>
              <a:rPr lang="en-US" sz="2000" dirty="0"/>
              <a:t>When you click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this </a:t>
            </a:r>
            <a:r>
              <a:rPr lang="en-US" sz="2000" dirty="0"/>
              <a:t>button, a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row </a:t>
            </a:r>
            <a:r>
              <a:rPr lang="en-US" sz="2000" dirty="0"/>
              <a:t>labeled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“</a:t>
            </a:r>
            <a:r>
              <a:rPr lang="en-US" sz="2000" dirty="0"/>
              <a:t>Total” appears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at </a:t>
            </a:r>
            <a:r>
              <a:rPr lang="en-US" sz="2000" dirty="0"/>
              <a:t>the bottom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of </a:t>
            </a:r>
            <a:r>
              <a:rPr lang="en-US" sz="2000" dirty="0"/>
              <a:t>the </a:t>
            </a:r>
            <a:r>
              <a:rPr lang="en-US" sz="2000" dirty="0" smtClean="0"/>
              <a:t>datasheet</a:t>
            </a:r>
            <a:endParaRPr lang="en-US" sz="2000" dirty="0"/>
          </a:p>
          <a:p>
            <a:pPr lvl="2"/>
            <a:r>
              <a:rPr lang="en-US" sz="2000" dirty="0" smtClean="0"/>
              <a:t>Choose </a:t>
            </a:r>
            <a:r>
              <a:rPr lang="en-US" sz="2000" dirty="0"/>
              <a:t>one of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aggregate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functions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109934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Using Aggregate Functions</a:t>
            </a:r>
            <a:r>
              <a:rPr lang="en-US" sz="1200" dirty="0" smtClean="0"/>
              <a:t> 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400" b="1" dirty="0"/>
              <a:t>Creating Queries with Aggregate Functions</a:t>
            </a:r>
          </a:p>
          <a:p>
            <a:pPr lvl="1"/>
            <a:r>
              <a:rPr lang="en-US" sz="2000" dirty="0"/>
              <a:t>Aggregate functions operate on the records that meet a query’s selection </a:t>
            </a:r>
            <a:r>
              <a:rPr lang="en-US" sz="2000" dirty="0" smtClean="0"/>
              <a:t>criteria</a:t>
            </a:r>
          </a:p>
          <a:p>
            <a:pPr lvl="1"/>
            <a:r>
              <a:rPr lang="en-US" sz="2000" dirty="0" smtClean="0"/>
              <a:t>You specify </a:t>
            </a:r>
            <a:r>
              <a:rPr lang="en-US" sz="2000" dirty="0"/>
              <a:t>an aggregate function for a specific field, and the appropriate operation applies to that field’s values for the selected records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5597" y="3657600"/>
            <a:ext cx="8143275" cy="19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85751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Using Aggregate Functions</a:t>
            </a:r>
            <a:r>
              <a:rPr lang="en-US" sz="1200" dirty="0" smtClean="0"/>
              <a:t> 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526628"/>
            <a:ext cx="8312221" cy="207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4800" y="4114800"/>
            <a:ext cx="8158528" cy="18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78271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19400" y="4114800"/>
            <a:ext cx="5915026" cy="180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Using Aggregate Functions</a:t>
            </a:r>
            <a:r>
              <a:rPr lang="en-US" sz="1200" dirty="0" smtClean="0"/>
              <a:t> 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400" b="1" dirty="0"/>
              <a:t>Using Record Group Calculations</a:t>
            </a:r>
          </a:p>
          <a:p>
            <a:pPr lvl="1"/>
            <a:r>
              <a:rPr lang="en-US" sz="2000" dirty="0"/>
              <a:t>In addition to calculating statistical information on all or selected </a:t>
            </a:r>
            <a:r>
              <a:rPr lang="en-US" sz="2000" dirty="0" smtClean="0"/>
              <a:t>records, </a:t>
            </a:r>
            <a:r>
              <a:rPr lang="en-US" sz="2000" dirty="0"/>
              <a:t>you can calculate statistics for groups of </a:t>
            </a:r>
            <a:r>
              <a:rPr lang="en-US" sz="2000" dirty="0" smtClean="0"/>
              <a:t>records 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/>
              <a:t>Group </a:t>
            </a:r>
            <a:r>
              <a:rPr lang="en-US" sz="2000" b="1" dirty="0" smtClean="0"/>
              <a:t>By operator </a:t>
            </a:r>
            <a:r>
              <a:rPr lang="en-US" sz="2000" dirty="0"/>
              <a:t>divides the selected records into groups based on the values in the specified field</a:t>
            </a:r>
          </a:p>
          <a:p>
            <a:pPr lvl="2"/>
            <a:r>
              <a:rPr lang="en-US" sz="2000" dirty="0"/>
              <a:t>Those records with the same value for the field are grouped together, and the  datasheet displays one record for each </a:t>
            </a:r>
            <a:r>
              <a:rPr lang="en-US" sz="2000" dirty="0" smtClean="0"/>
              <a:t>group</a:t>
            </a:r>
            <a:endParaRPr lang="en-US" sz="2000" dirty="0"/>
          </a:p>
          <a:p>
            <a:pPr lvl="2"/>
            <a:r>
              <a:rPr lang="en-US" sz="2000" dirty="0"/>
              <a:t>Aggregate </a:t>
            </a:r>
            <a:r>
              <a:rPr lang="en-US" sz="2000" dirty="0" smtClean="0"/>
              <a:t>functions</a:t>
            </a:r>
            <a:r>
              <a:rPr lang="en-US" sz="2000" dirty="0"/>
              <a:t>, </a:t>
            </a:r>
            <a:r>
              <a:rPr lang="en-US" sz="2000" dirty="0" smtClean="0"/>
              <a:t>which </a:t>
            </a:r>
            <a:r>
              <a:rPr lang="en-US" sz="2000" dirty="0"/>
              <a:t>appear </a:t>
            </a:r>
            <a:r>
              <a:rPr lang="en-US" sz="2000" dirty="0" smtClean="0"/>
              <a:t>in </a:t>
            </a:r>
            <a:r>
              <a:rPr lang="en-US" sz="2000" dirty="0"/>
              <a:t>the other </a:t>
            </a:r>
            <a:r>
              <a:rPr lang="en-US" sz="2000" dirty="0" smtClean="0"/>
              <a:t>columns </a:t>
            </a:r>
            <a:r>
              <a:rPr lang="en-US" sz="2000" dirty="0"/>
              <a:t>of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design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grid</a:t>
            </a:r>
            <a:r>
              <a:rPr lang="en-US" sz="2000" dirty="0"/>
              <a:t>, provide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statistical </a:t>
            </a:r>
            <a:br>
              <a:rPr lang="en-US" sz="2000" dirty="0" smtClean="0"/>
            </a:br>
            <a:r>
              <a:rPr lang="en-US" sz="2000" dirty="0" smtClean="0"/>
              <a:t>information </a:t>
            </a:r>
            <a:br>
              <a:rPr lang="en-US" sz="2000" dirty="0" smtClean="0"/>
            </a:br>
            <a:r>
              <a:rPr lang="en-US" sz="2000" dirty="0" smtClean="0"/>
              <a:t>for </a:t>
            </a:r>
            <a:r>
              <a:rPr lang="en-US" sz="2000" dirty="0"/>
              <a:t>each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group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7876734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0" y="3276600"/>
            <a:ext cx="4968919" cy="209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Working with the Navigation Pane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Navigation Pane is the main area for working with the objects in </a:t>
            </a:r>
            <a:r>
              <a:rPr lang="en-US" sz="2400" dirty="0" smtClean="0"/>
              <a:t>a </a:t>
            </a:r>
          </a:p>
          <a:p>
            <a:pPr lvl="1"/>
            <a:r>
              <a:rPr lang="en-US" sz="2000" dirty="0"/>
              <a:t>Provides options for grouping database objects in various ways to suit your </a:t>
            </a:r>
            <a:r>
              <a:rPr lang="en-US" sz="2000" dirty="0" smtClean="0"/>
              <a:t>needs</a:t>
            </a:r>
            <a:endParaRPr lang="en-US" sz="2000" dirty="0"/>
          </a:p>
          <a:p>
            <a:pPr lvl="1"/>
            <a:r>
              <a:rPr lang="en-US" sz="2000" dirty="0" smtClean="0"/>
              <a:t>Divides </a:t>
            </a:r>
            <a:r>
              <a:rPr lang="en-US" sz="2000" dirty="0"/>
              <a:t>database objects into categories, and each category contains </a:t>
            </a:r>
            <a:r>
              <a:rPr lang="en-US" sz="2000" dirty="0" smtClean="0"/>
              <a:t>groups</a:t>
            </a:r>
            <a:endParaRPr lang="en-US" sz="2000" dirty="0"/>
          </a:p>
          <a:p>
            <a:pPr lvl="1"/>
            <a:r>
              <a:rPr lang="en-US" sz="2000" dirty="0"/>
              <a:t>The default category is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Object </a:t>
            </a:r>
            <a:r>
              <a:rPr lang="en-US" sz="2000" b="1" dirty="0"/>
              <a:t>Type</a:t>
            </a:r>
            <a:r>
              <a:rPr lang="en-US" sz="2000" dirty="0"/>
              <a:t>, which arranges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objects </a:t>
            </a:r>
            <a:r>
              <a:rPr lang="en-US" sz="2000" dirty="0"/>
              <a:t>by type—tables,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queries</a:t>
            </a:r>
            <a:r>
              <a:rPr lang="en-US" sz="2000" dirty="0"/>
              <a:t>, forms, and </a:t>
            </a:r>
            <a:r>
              <a:rPr lang="en-US" sz="2000" dirty="0" smtClean="0"/>
              <a:t>reports</a:t>
            </a:r>
            <a:endParaRPr lang="en-US" sz="2000" dirty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default group is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All </a:t>
            </a:r>
            <a:r>
              <a:rPr lang="en-US" sz="2000" b="1" dirty="0"/>
              <a:t>Access Objects</a:t>
            </a:r>
            <a:r>
              <a:rPr lang="en-US" sz="2000" dirty="0"/>
              <a:t>, which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appears </a:t>
            </a:r>
            <a:r>
              <a:rPr lang="en-US" sz="2000" dirty="0"/>
              <a:t>at the top of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Navigation Pane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970309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Working with the Navigation Pane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9921" y="1760420"/>
            <a:ext cx="7593305" cy="403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26288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Maintaining and Querying a </a:t>
            </a:r>
            <a:r>
              <a:rPr lang="en-US" sz="4000" dirty="0" smtClean="0"/>
              <a:t>Database </a:t>
            </a:r>
            <a:r>
              <a:rPr lang="en-US" sz="1200" dirty="0" smtClean="0"/>
              <a:t>(Cont</a:t>
            </a:r>
            <a:r>
              <a:rPr lang="en-US" sz="1200" dirty="0"/>
              <a:t>.)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082" y="1905000"/>
            <a:ext cx="817983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27341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Maintaining and Querying a Database </a:t>
            </a:r>
            <a:r>
              <a:rPr lang="en-US" sz="1400" dirty="0"/>
              <a:t>(Cont.)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" y="1706418"/>
            <a:ext cx="4267200" cy="41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1999" y="1676400"/>
            <a:ext cx="4307205" cy="414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0866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Updating a Database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06963"/>
          </a:xfrm>
        </p:spPr>
        <p:txBody>
          <a:bodyPr/>
          <a:lstStyle/>
          <a:p>
            <a:r>
              <a:rPr lang="en-US" sz="2400" b="1" dirty="0"/>
              <a:t>Updating</a:t>
            </a:r>
            <a:r>
              <a:rPr lang="en-US" sz="2400" dirty="0"/>
              <a:t>, or </a:t>
            </a:r>
            <a:r>
              <a:rPr lang="en-US" sz="2400" b="1" dirty="0"/>
              <a:t>maintaining</a:t>
            </a:r>
            <a:r>
              <a:rPr lang="en-US" sz="2400" dirty="0"/>
              <a:t>, a database is the process of adding, modifying, and </a:t>
            </a:r>
            <a:r>
              <a:rPr lang="en-US" sz="2400" dirty="0" smtClean="0"/>
              <a:t>deleting records </a:t>
            </a:r>
            <a:r>
              <a:rPr lang="en-US" sz="2400" dirty="0"/>
              <a:t>in database tables to keep them current and </a:t>
            </a:r>
            <a:r>
              <a:rPr lang="en-US" sz="2400" dirty="0" smtClean="0"/>
              <a:t>accurate</a:t>
            </a:r>
          </a:p>
          <a:p>
            <a:r>
              <a:rPr lang="en-US" sz="2400" b="1" dirty="0"/>
              <a:t>Modifying Records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dirty="0"/>
              <a:t>make minor changes, or select the field value to replace it entirely</a:t>
            </a:r>
          </a:p>
          <a:p>
            <a:pPr lvl="2"/>
            <a:r>
              <a:rPr lang="en-US" sz="2000" dirty="0" smtClean="0"/>
              <a:t>The </a:t>
            </a:r>
            <a:r>
              <a:rPr lang="en-US" sz="2000" b="1" dirty="0"/>
              <a:t>F2 key </a:t>
            </a:r>
            <a:r>
              <a:rPr lang="en-US" sz="2000" dirty="0"/>
              <a:t>is a toggle that you use to switch between navigation mode and editing </a:t>
            </a:r>
            <a:r>
              <a:rPr lang="en-US" sz="2000" dirty="0" smtClean="0"/>
              <a:t>mode</a:t>
            </a:r>
            <a:endParaRPr lang="en-US" sz="2000" dirty="0"/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 </a:t>
            </a:r>
            <a:r>
              <a:rPr lang="en-US" sz="2000" b="1" dirty="0"/>
              <a:t>navigation mode</a:t>
            </a:r>
            <a:r>
              <a:rPr lang="en-US" sz="2000" dirty="0"/>
              <a:t>, Access selects an entire field value. If you type while you are </a:t>
            </a:r>
            <a:r>
              <a:rPr lang="en-US" sz="2000" dirty="0" smtClean="0"/>
              <a:t>in navigation </a:t>
            </a:r>
            <a:r>
              <a:rPr lang="en-US" sz="2000" dirty="0"/>
              <a:t>mode, your typed entry replaces the highlighted field </a:t>
            </a:r>
            <a:r>
              <a:rPr lang="en-US" sz="2000" dirty="0" smtClean="0"/>
              <a:t>value</a:t>
            </a:r>
            <a:endParaRPr lang="en-US" sz="2000" dirty="0"/>
          </a:p>
          <a:p>
            <a:pPr lvl="1"/>
            <a:r>
              <a:rPr lang="en-US" sz="2000" dirty="0" smtClean="0"/>
              <a:t>In </a:t>
            </a:r>
            <a:r>
              <a:rPr lang="en-US" sz="2000" b="1" dirty="0"/>
              <a:t>editing mode</a:t>
            </a:r>
            <a:r>
              <a:rPr lang="en-US" sz="2000" dirty="0"/>
              <a:t>, you can insert or delete characters in a field value based on </a:t>
            </a:r>
            <a:r>
              <a:rPr lang="en-US" sz="2000" dirty="0" smtClean="0"/>
              <a:t>the location </a:t>
            </a:r>
            <a:r>
              <a:rPr lang="en-US" sz="2000" dirty="0"/>
              <a:t>of the insertion </a:t>
            </a:r>
            <a:r>
              <a:rPr lang="en-US" sz="2000" dirty="0" smtClean="0"/>
              <a:t>point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67253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Updating a </a:t>
            </a:r>
            <a:r>
              <a:rPr lang="en-US" dirty="0" smtClean="0"/>
              <a:t>Database </a:t>
            </a:r>
            <a:r>
              <a:rPr lang="en-US" sz="1200" dirty="0" smtClean="0"/>
              <a:t>(Cont</a:t>
            </a:r>
            <a:r>
              <a:rPr lang="en-US" sz="1200" dirty="0"/>
              <a:t>.)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599734"/>
            <a:ext cx="8082312" cy="383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43935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52339" y="3886200"/>
            <a:ext cx="5234461" cy="169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Updating a Database </a:t>
            </a:r>
            <a:r>
              <a:rPr lang="en-US" sz="1050" dirty="0"/>
              <a:t>(Cont.)</a:t>
            </a:r>
            <a:endParaRPr lang="en-US" sz="3600" dirty="0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Hiding and Unhiding Fields</a:t>
            </a:r>
          </a:p>
          <a:p>
            <a:pPr lvl="1"/>
            <a:r>
              <a:rPr lang="en-US" sz="2400" dirty="0"/>
              <a:t>When you are viewing a table or query datasheet in Datasheet view, you might want </a:t>
            </a:r>
            <a:r>
              <a:rPr lang="en-US" sz="2400" dirty="0" smtClean="0"/>
              <a:t>to temporarily </a:t>
            </a:r>
            <a:r>
              <a:rPr lang="en-US" sz="2400" dirty="0"/>
              <a:t>remove certain fields from the displayed datasheet, making it easier to </a:t>
            </a:r>
            <a:r>
              <a:rPr lang="en-US" sz="2400" dirty="0" smtClean="0"/>
              <a:t>focus on </a:t>
            </a:r>
            <a:r>
              <a:rPr lang="en-US" sz="2400" dirty="0"/>
              <a:t>the data you’re interested in </a:t>
            </a:r>
            <a:r>
              <a:rPr lang="en-US" sz="2400" dirty="0" smtClean="0"/>
              <a:t>viewing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/>
              <a:t>Hide Fields </a:t>
            </a:r>
            <a:r>
              <a:rPr lang="en-US" sz="2400" dirty="0"/>
              <a:t>command </a:t>
            </a:r>
            <a:r>
              <a:rPr lang="en-US" sz="2400" dirty="0" smtClean="0"/>
              <a:t>removes the </a:t>
            </a:r>
            <a:r>
              <a:rPr lang="en-US" sz="2400" dirty="0"/>
              <a:t>display of one or more </a:t>
            </a:r>
            <a:r>
              <a:rPr lang="en-US" sz="2400" dirty="0" smtClean="0"/>
              <a:t>fields</a:t>
            </a:r>
          </a:p>
          <a:p>
            <a:pPr lvl="2"/>
            <a:r>
              <a:rPr lang="en-US" sz="2000" dirty="0" smtClean="0"/>
              <a:t>Can </a:t>
            </a:r>
            <a:r>
              <a:rPr lang="en-US" sz="2000" dirty="0"/>
              <a:t>be </a:t>
            </a:r>
            <a:r>
              <a:rPr lang="en-US" sz="2000" dirty="0" smtClean="0"/>
              <a:t>especially </a:t>
            </a:r>
            <a:r>
              <a:rPr lang="en-US" sz="2000" dirty="0"/>
              <a:t>useful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a </a:t>
            </a:r>
            <a:r>
              <a:rPr lang="en-US" sz="2000" dirty="0" smtClean="0"/>
              <a:t>table </a:t>
            </a:r>
            <a:r>
              <a:rPr lang="en-US" sz="2000" dirty="0"/>
              <a:t>with many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fields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b="1" dirty="0"/>
              <a:t>Unhide Fields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command redisplays </a:t>
            </a:r>
            <a:br>
              <a:rPr lang="en-US" sz="2400" dirty="0" smtClean="0"/>
            </a:br>
            <a:r>
              <a:rPr lang="en-US" sz="2400" dirty="0" smtClean="0"/>
              <a:t>any </a:t>
            </a:r>
            <a:r>
              <a:rPr lang="en-US" sz="2400" dirty="0"/>
              <a:t>hidden </a:t>
            </a:r>
            <a:r>
              <a:rPr lang="en-US" sz="2400" dirty="0" smtClean="0"/>
              <a:t>fields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41399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WindowsVista</Template>
  <TotalTime>0</TotalTime>
  <Words>2368</Words>
  <Application>Microsoft Office PowerPoint</Application>
  <PresentationFormat>On-screen Show (4:3)</PresentationFormat>
  <Paragraphs>313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2_Office Theme</vt:lpstr>
      <vt:lpstr> Tutorial 3 Maintaining and  Querying a Database </vt:lpstr>
      <vt:lpstr>Objectives</vt:lpstr>
      <vt:lpstr>Objectives (Cont.)</vt:lpstr>
      <vt:lpstr>Maintaining and Querying a Database</vt:lpstr>
      <vt:lpstr>Maintaining and Querying a Database (Cont.)</vt:lpstr>
      <vt:lpstr>Maintaining and Querying a Database (Cont.)</vt:lpstr>
      <vt:lpstr>Updating a Database</vt:lpstr>
      <vt:lpstr>Updating a Database (Cont.)</vt:lpstr>
      <vt:lpstr>Updating a Database (Cont.)</vt:lpstr>
      <vt:lpstr>Updating a Database (Cont.)</vt:lpstr>
      <vt:lpstr>Updating a Database (Cont.)</vt:lpstr>
      <vt:lpstr>Introduction to Queries</vt:lpstr>
      <vt:lpstr>Introduction to Queries (Cont.)</vt:lpstr>
      <vt:lpstr>Creating and Running a Query</vt:lpstr>
      <vt:lpstr>Creating and Running a Query (Cont.)</vt:lpstr>
      <vt:lpstr>Updating Data Using a Query </vt:lpstr>
      <vt:lpstr>Creating a Multitable Query</vt:lpstr>
      <vt:lpstr>Sorting Data in a Query</vt:lpstr>
      <vt:lpstr>Sorting Data in a Query (Cont.)</vt:lpstr>
      <vt:lpstr>Sorting Data in a Query (Cont.)</vt:lpstr>
      <vt:lpstr>Sorting Data in a Query (Cont.)</vt:lpstr>
      <vt:lpstr>Filtering Data</vt:lpstr>
      <vt:lpstr>Filtering Data (Cont.)</vt:lpstr>
      <vt:lpstr>Selection Criteria in Queries</vt:lpstr>
      <vt:lpstr>Defining Record Selection Criteria for Queries</vt:lpstr>
      <vt:lpstr>Defining Record Selection Criteria for Queries (Cont.)</vt:lpstr>
      <vt:lpstr>Defining Record Selection Criteria for Queries (Cont.)</vt:lpstr>
      <vt:lpstr>Defining Record Selection Criteria for Queries (Cont.)</vt:lpstr>
      <vt:lpstr>Defining Record Selection Criteria for Queries (Cont.)</vt:lpstr>
      <vt:lpstr>Defining Record Selection Criteria for Queries (Cont.)</vt:lpstr>
      <vt:lpstr>Defining Multiple Selection Criteria for Queries</vt:lpstr>
      <vt:lpstr>Defining Multiple Selection Criteria for Queries (Cont.)</vt:lpstr>
      <vt:lpstr>Defining Multiple Selection Criteria for Queries (Cont.)</vt:lpstr>
      <vt:lpstr>Defining Multiple Selection Criteria for Queries (Cont.)</vt:lpstr>
      <vt:lpstr>Changing a Datasheet’s Appearance</vt:lpstr>
      <vt:lpstr>Changing a Datasheet’s Appearance (Cont.)</vt:lpstr>
      <vt:lpstr>Changing a Datasheet’s Appearance (Cont.)</vt:lpstr>
      <vt:lpstr>Creating a Calculated Field</vt:lpstr>
      <vt:lpstr>Creating a Calculated Field (Cont.)</vt:lpstr>
      <vt:lpstr>Creating a Calculated Field (Cont.)</vt:lpstr>
      <vt:lpstr>Using Aggregate Functions</vt:lpstr>
      <vt:lpstr>Using Aggregate Functions (Cont.)</vt:lpstr>
      <vt:lpstr>Using Aggregate Functions (Cont.)</vt:lpstr>
      <vt:lpstr>Using Aggregate Functions (Cont.)</vt:lpstr>
      <vt:lpstr>Using Aggregate Functions (Cont.)</vt:lpstr>
      <vt:lpstr>Working with the Navigation Pane</vt:lpstr>
      <vt:lpstr>Working with the Navigation Pane (Cont.)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2013-04-25T14:41:15Z</dcterms:created>
  <dcterms:modified xsi:type="dcterms:W3CDTF">2013-04-25T14:41:23Z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